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2121"/>
    <a:srgbClr val="E959CA"/>
    <a:srgbClr val="4DE1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39F2FA-CA92-47B0-BEB2-548A7B166263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89D33838-DD33-4CBE-BD02-1A674496F030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Abilities</a:t>
          </a:r>
          <a:endParaRPr lang="en-US" dirty="0"/>
        </a:p>
      </dgm:t>
    </dgm:pt>
    <dgm:pt modelId="{E18FD245-33B3-4E3F-ACAF-22455BED5B2E}" type="parTrans" cxnId="{4CF9BB3C-8555-4573-981E-553ECDF6F26D}">
      <dgm:prSet/>
      <dgm:spPr/>
      <dgm:t>
        <a:bodyPr/>
        <a:lstStyle/>
        <a:p>
          <a:endParaRPr lang="en-US"/>
        </a:p>
      </dgm:t>
    </dgm:pt>
    <dgm:pt modelId="{27958E99-4EF9-4F63-BD15-C4F3BFFE1B6C}" type="sibTrans" cxnId="{4CF9BB3C-8555-4573-981E-553ECDF6F26D}">
      <dgm:prSet/>
      <dgm:spPr/>
      <dgm:t>
        <a:bodyPr/>
        <a:lstStyle/>
        <a:p>
          <a:endParaRPr lang="en-US"/>
        </a:p>
      </dgm:t>
    </dgm:pt>
    <dgm:pt modelId="{C3DE6BB9-4F80-4B9A-BFFD-0DF1BB3A7C35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Attitudes</a:t>
          </a:r>
          <a:endParaRPr lang="en-US" dirty="0"/>
        </a:p>
      </dgm:t>
    </dgm:pt>
    <dgm:pt modelId="{6DC3F65B-21BE-4029-B95C-241747D79FB4}" type="parTrans" cxnId="{C57E06C1-417E-4F1B-9849-44513123ACD2}">
      <dgm:prSet/>
      <dgm:spPr/>
      <dgm:t>
        <a:bodyPr/>
        <a:lstStyle/>
        <a:p>
          <a:endParaRPr lang="en-US"/>
        </a:p>
      </dgm:t>
    </dgm:pt>
    <dgm:pt modelId="{4A111487-7F5E-4750-8998-1FE84ADA04BF}" type="sibTrans" cxnId="{C57E06C1-417E-4F1B-9849-44513123ACD2}">
      <dgm:prSet/>
      <dgm:spPr/>
      <dgm:t>
        <a:bodyPr/>
        <a:lstStyle/>
        <a:p>
          <a:endParaRPr lang="en-US"/>
        </a:p>
      </dgm:t>
    </dgm:pt>
    <dgm:pt modelId="{B0FE4E89-80F8-4C53-9379-DF959047E2C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Behaviors</a:t>
          </a:r>
          <a:endParaRPr lang="en-US" dirty="0"/>
        </a:p>
      </dgm:t>
    </dgm:pt>
    <dgm:pt modelId="{F5E5504E-3EAB-4769-8AE2-9ADA519ADD5B}" type="parTrans" cxnId="{3EF9C376-2F2A-4DFF-A3C3-9D95F9963EE7}">
      <dgm:prSet/>
      <dgm:spPr/>
      <dgm:t>
        <a:bodyPr/>
        <a:lstStyle/>
        <a:p>
          <a:endParaRPr lang="en-US"/>
        </a:p>
      </dgm:t>
    </dgm:pt>
    <dgm:pt modelId="{41743CBC-56E6-4B24-B7FF-1D9E8C41E74B}" type="sibTrans" cxnId="{3EF9C376-2F2A-4DFF-A3C3-9D95F9963EE7}">
      <dgm:prSet/>
      <dgm:spPr/>
      <dgm:t>
        <a:bodyPr/>
        <a:lstStyle/>
        <a:p>
          <a:endParaRPr lang="en-US"/>
        </a:p>
      </dgm:t>
    </dgm:pt>
    <dgm:pt modelId="{4936B894-9135-4573-91D1-EDCCE4DCC63B}">
      <dgm:prSet/>
      <dgm:spPr>
        <a:solidFill>
          <a:srgbClr val="FF0000"/>
        </a:solidFill>
      </dgm:spPr>
      <dgm:t>
        <a:bodyPr/>
        <a:lstStyle/>
        <a:p>
          <a:r>
            <a:rPr lang="en-US" dirty="0" smtClean="0"/>
            <a:t>Feelings</a:t>
          </a:r>
          <a:endParaRPr lang="en-US" dirty="0"/>
        </a:p>
      </dgm:t>
    </dgm:pt>
    <dgm:pt modelId="{3443051D-06A9-436D-B7C2-5E864C5D5C0C}" type="parTrans" cxnId="{E0CF82DA-7EC2-4F63-AC46-03833164061A}">
      <dgm:prSet/>
      <dgm:spPr/>
      <dgm:t>
        <a:bodyPr/>
        <a:lstStyle/>
        <a:p>
          <a:endParaRPr lang="en-US"/>
        </a:p>
      </dgm:t>
    </dgm:pt>
    <dgm:pt modelId="{B7F3FE4D-ACD7-46F2-8BF0-2867752AC570}" type="sibTrans" cxnId="{E0CF82DA-7EC2-4F63-AC46-03833164061A}">
      <dgm:prSet/>
      <dgm:spPr/>
      <dgm:t>
        <a:bodyPr/>
        <a:lstStyle/>
        <a:p>
          <a:endParaRPr lang="en-US"/>
        </a:p>
      </dgm:t>
    </dgm:pt>
    <dgm:pt modelId="{1DEA63D6-33F4-4D42-8B4C-06EF26BC51F2}" type="pres">
      <dgm:prSet presAssocID="{AF39F2FA-CA92-47B0-BEB2-548A7B166263}" presName="Name0" presStyleCnt="0">
        <dgm:presLayoutVars>
          <dgm:dir/>
          <dgm:animLvl val="lvl"/>
          <dgm:resizeHandles val="exact"/>
        </dgm:presLayoutVars>
      </dgm:prSet>
      <dgm:spPr/>
    </dgm:pt>
    <dgm:pt modelId="{720E9694-1265-4289-BADE-62B3B366FE4B}" type="pres">
      <dgm:prSet presAssocID="{89D33838-DD33-4CBE-BD02-1A674496F030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B1B19E-7541-4C2F-ADC9-AB21BE9D2E81}" type="pres">
      <dgm:prSet presAssocID="{27958E99-4EF9-4F63-BD15-C4F3BFFE1B6C}" presName="parTxOnlySpace" presStyleCnt="0"/>
      <dgm:spPr/>
    </dgm:pt>
    <dgm:pt modelId="{E65165FB-7E7B-4DC8-9423-A8AC292207FC}" type="pres">
      <dgm:prSet presAssocID="{4936B894-9135-4573-91D1-EDCCE4DCC63B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74B352-56F2-47FA-B9CC-E0B0C06EB3A2}" type="pres">
      <dgm:prSet presAssocID="{B7F3FE4D-ACD7-46F2-8BF0-2867752AC570}" presName="parTxOnlySpace" presStyleCnt="0"/>
      <dgm:spPr/>
    </dgm:pt>
    <dgm:pt modelId="{3BE3614E-8595-4CC8-89AF-89E2367B0B30}" type="pres">
      <dgm:prSet presAssocID="{C3DE6BB9-4F80-4B9A-BFFD-0DF1BB3A7C3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2A70E-E369-43BB-8825-6B1A7DB5E6F1}" type="pres">
      <dgm:prSet presAssocID="{4A111487-7F5E-4750-8998-1FE84ADA04BF}" presName="parTxOnlySpace" presStyleCnt="0"/>
      <dgm:spPr/>
    </dgm:pt>
    <dgm:pt modelId="{6EDDA85E-86AC-42C9-84CF-36A1CE5885AC}" type="pres">
      <dgm:prSet presAssocID="{B0FE4E89-80F8-4C53-9379-DF959047E2C1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B7E90F-6D7B-4480-B833-CD56BD4A1024}" type="presOf" srcId="{89D33838-DD33-4CBE-BD02-1A674496F030}" destId="{720E9694-1265-4289-BADE-62B3B366FE4B}" srcOrd="0" destOrd="0" presId="urn:microsoft.com/office/officeart/2005/8/layout/chevron1"/>
    <dgm:cxn modelId="{1E90F780-C713-4AB1-933B-0D894049CC02}" type="presOf" srcId="{B0FE4E89-80F8-4C53-9379-DF959047E2C1}" destId="{6EDDA85E-86AC-42C9-84CF-36A1CE5885AC}" srcOrd="0" destOrd="0" presId="urn:microsoft.com/office/officeart/2005/8/layout/chevron1"/>
    <dgm:cxn modelId="{E0CF82DA-7EC2-4F63-AC46-03833164061A}" srcId="{AF39F2FA-CA92-47B0-BEB2-548A7B166263}" destId="{4936B894-9135-4573-91D1-EDCCE4DCC63B}" srcOrd="1" destOrd="0" parTransId="{3443051D-06A9-436D-B7C2-5E864C5D5C0C}" sibTransId="{B7F3FE4D-ACD7-46F2-8BF0-2867752AC570}"/>
    <dgm:cxn modelId="{7E7BD008-D326-4A7B-A5AC-B47E519E0E30}" type="presOf" srcId="{AF39F2FA-CA92-47B0-BEB2-548A7B166263}" destId="{1DEA63D6-33F4-4D42-8B4C-06EF26BC51F2}" srcOrd="0" destOrd="0" presId="urn:microsoft.com/office/officeart/2005/8/layout/chevron1"/>
    <dgm:cxn modelId="{FACFDB95-EE2C-417A-871A-DC3495CFAF25}" type="presOf" srcId="{C3DE6BB9-4F80-4B9A-BFFD-0DF1BB3A7C35}" destId="{3BE3614E-8595-4CC8-89AF-89E2367B0B30}" srcOrd="0" destOrd="0" presId="urn:microsoft.com/office/officeart/2005/8/layout/chevron1"/>
    <dgm:cxn modelId="{4CF9BB3C-8555-4573-981E-553ECDF6F26D}" srcId="{AF39F2FA-CA92-47B0-BEB2-548A7B166263}" destId="{89D33838-DD33-4CBE-BD02-1A674496F030}" srcOrd="0" destOrd="0" parTransId="{E18FD245-33B3-4E3F-ACAF-22455BED5B2E}" sibTransId="{27958E99-4EF9-4F63-BD15-C4F3BFFE1B6C}"/>
    <dgm:cxn modelId="{C57E06C1-417E-4F1B-9849-44513123ACD2}" srcId="{AF39F2FA-CA92-47B0-BEB2-548A7B166263}" destId="{C3DE6BB9-4F80-4B9A-BFFD-0DF1BB3A7C35}" srcOrd="2" destOrd="0" parTransId="{6DC3F65B-21BE-4029-B95C-241747D79FB4}" sibTransId="{4A111487-7F5E-4750-8998-1FE84ADA04BF}"/>
    <dgm:cxn modelId="{3EF9C376-2F2A-4DFF-A3C3-9D95F9963EE7}" srcId="{AF39F2FA-CA92-47B0-BEB2-548A7B166263}" destId="{B0FE4E89-80F8-4C53-9379-DF959047E2C1}" srcOrd="3" destOrd="0" parTransId="{F5E5504E-3EAB-4769-8AE2-9ADA519ADD5B}" sibTransId="{41743CBC-56E6-4B24-B7FF-1D9E8C41E74B}"/>
    <dgm:cxn modelId="{974B891F-6576-4356-BA48-E3E5C6CCED6F}" type="presOf" srcId="{4936B894-9135-4573-91D1-EDCCE4DCC63B}" destId="{E65165FB-7E7B-4DC8-9423-A8AC292207FC}" srcOrd="0" destOrd="0" presId="urn:microsoft.com/office/officeart/2005/8/layout/chevron1"/>
    <dgm:cxn modelId="{74DE2C66-D980-466D-A4BF-8FF32DF1F89A}" type="presParOf" srcId="{1DEA63D6-33F4-4D42-8B4C-06EF26BC51F2}" destId="{720E9694-1265-4289-BADE-62B3B366FE4B}" srcOrd="0" destOrd="0" presId="urn:microsoft.com/office/officeart/2005/8/layout/chevron1"/>
    <dgm:cxn modelId="{BD4DC916-EE34-43FF-838E-D20155CF03B2}" type="presParOf" srcId="{1DEA63D6-33F4-4D42-8B4C-06EF26BC51F2}" destId="{82B1B19E-7541-4C2F-ADC9-AB21BE9D2E81}" srcOrd="1" destOrd="0" presId="urn:microsoft.com/office/officeart/2005/8/layout/chevron1"/>
    <dgm:cxn modelId="{D6B5F2AC-1C5D-4CA6-A3E5-D409958FE5B3}" type="presParOf" srcId="{1DEA63D6-33F4-4D42-8B4C-06EF26BC51F2}" destId="{E65165FB-7E7B-4DC8-9423-A8AC292207FC}" srcOrd="2" destOrd="0" presId="urn:microsoft.com/office/officeart/2005/8/layout/chevron1"/>
    <dgm:cxn modelId="{06425FD1-34BC-4163-9CF4-9671401BA604}" type="presParOf" srcId="{1DEA63D6-33F4-4D42-8B4C-06EF26BC51F2}" destId="{5374B352-56F2-47FA-B9CC-E0B0C06EB3A2}" srcOrd="3" destOrd="0" presId="urn:microsoft.com/office/officeart/2005/8/layout/chevron1"/>
    <dgm:cxn modelId="{1AF385F3-2B40-41DF-8181-078B9FDFB258}" type="presParOf" srcId="{1DEA63D6-33F4-4D42-8B4C-06EF26BC51F2}" destId="{3BE3614E-8595-4CC8-89AF-89E2367B0B30}" srcOrd="4" destOrd="0" presId="urn:microsoft.com/office/officeart/2005/8/layout/chevron1"/>
    <dgm:cxn modelId="{477F612E-F70F-42AF-8929-7D88378A1617}" type="presParOf" srcId="{1DEA63D6-33F4-4D42-8B4C-06EF26BC51F2}" destId="{B6F2A70E-E369-43BB-8825-6B1A7DB5E6F1}" srcOrd="5" destOrd="0" presId="urn:microsoft.com/office/officeart/2005/8/layout/chevron1"/>
    <dgm:cxn modelId="{D521E8DE-4501-4A8A-A286-F655DF5372B0}" type="presParOf" srcId="{1DEA63D6-33F4-4D42-8B4C-06EF26BC51F2}" destId="{6EDDA85E-86AC-42C9-84CF-36A1CE5885A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0E9694-1265-4289-BADE-62B3B366FE4B}">
      <dsp:nvSpPr>
        <dsp:cNvPr id="0" name=""/>
        <dsp:cNvSpPr/>
      </dsp:nvSpPr>
      <dsp:spPr>
        <a:xfrm>
          <a:off x="2969" y="1216431"/>
          <a:ext cx="1728341" cy="691336"/>
        </a:xfrm>
        <a:prstGeom prst="chevron">
          <a:avLst/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Abilities</a:t>
          </a:r>
          <a:endParaRPr lang="en-US" sz="1600" kern="1200" dirty="0"/>
        </a:p>
      </dsp:txBody>
      <dsp:txXfrm>
        <a:off x="2969" y="1216431"/>
        <a:ext cx="1728341" cy="691336"/>
      </dsp:txXfrm>
    </dsp:sp>
    <dsp:sp modelId="{E65165FB-7E7B-4DC8-9423-A8AC292207FC}">
      <dsp:nvSpPr>
        <dsp:cNvPr id="0" name=""/>
        <dsp:cNvSpPr/>
      </dsp:nvSpPr>
      <dsp:spPr>
        <a:xfrm>
          <a:off x="1558476" y="1216431"/>
          <a:ext cx="1728341" cy="691336"/>
        </a:xfrm>
        <a:prstGeom prst="chevron">
          <a:avLst/>
        </a:prstGeom>
        <a:solidFill>
          <a:srgbClr val="FF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Feelings</a:t>
          </a:r>
          <a:endParaRPr lang="en-US" sz="1600" kern="1200" dirty="0"/>
        </a:p>
      </dsp:txBody>
      <dsp:txXfrm>
        <a:off x="1558476" y="1216431"/>
        <a:ext cx="1728341" cy="691336"/>
      </dsp:txXfrm>
    </dsp:sp>
    <dsp:sp modelId="{3BE3614E-8595-4CC8-89AF-89E2367B0B30}">
      <dsp:nvSpPr>
        <dsp:cNvPr id="0" name=""/>
        <dsp:cNvSpPr/>
      </dsp:nvSpPr>
      <dsp:spPr>
        <a:xfrm>
          <a:off x="3113982" y="1216431"/>
          <a:ext cx="1728341" cy="691336"/>
        </a:xfrm>
        <a:prstGeom prst="chevron">
          <a:avLst/>
        </a:prstGeom>
        <a:solidFill>
          <a:srgbClr val="7030A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Attitudes</a:t>
          </a:r>
          <a:endParaRPr lang="en-US" sz="1600" kern="1200" dirty="0"/>
        </a:p>
      </dsp:txBody>
      <dsp:txXfrm>
        <a:off x="3113982" y="1216431"/>
        <a:ext cx="1728341" cy="691336"/>
      </dsp:txXfrm>
    </dsp:sp>
    <dsp:sp modelId="{6EDDA85E-86AC-42C9-84CF-36A1CE5885AC}">
      <dsp:nvSpPr>
        <dsp:cNvPr id="0" name=""/>
        <dsp:cNvSpPr/>
      </dsp:nvSpPr>
      <dsp:spPr>
        <a:xfrm>
          <a:off x="4669489" y="1216431"/>
          <a:ext cx="1728341" cy="691336"/>
        </a:xfrm>
        <a:prstGeom prst="chevron">
          <a:avLst/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Behaviors</a:t>
          </a:r>
          <a:endParaRPr lang="en-US" sz="1600" kern="1200" dirty="0"/>
        </a:p>
      </dsp:txBody>
      <dsp:txXfrm>
        <a:off x="4669489" y="1216431"/>
        <a:ext cx="1728341" cy="691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1888D5F-1181-43E7-81B5-ECD0AF1E5FF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891FC84-8E1C-4C8C-8A90-9304E9D5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Do you believe the tests in school assess your true intelligence and ability? Why or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Psychological Tests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29,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310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are Psych Tests?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No, not what you take on Fridays!</a:t>
            </a:r>
          </a:p>
          <a:p>
            <a:endParaRPr lang="en-US" dirty="0"/>
          </a:p>
          <a:p>
            <a:pPr lvl="1"/>
            <a:r>
              <a:rPr lang="en-US" dirty="0" smtClean="0"/>
              <a:t>Psychological tests are used 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 </a:t>
            </a:r>
            <a:r>
              <a:rPr lang="en-US" dirty="0" smtClean="0"/>
              <a:t>the following: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Helps Psychologists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</a:t>
            </a:r>
            <a:r>
              <a:rPr lang="en-US" dirty="0" smtClean="0"/>
              <a:t> possible future behaviors.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921019629"/>
              </p:ext>
            </p:extLst>
          </p:nvPr>
        </p:nvGraphicFramePr>
        <p:xfrm>
          <a:off x="1143000" y="2590800"/>
          <a:ext cx="64008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9562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20E9694-1265-4289-BADE-62B3B366F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720E9694-1265-4289-BADE-62B3B366F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720E9694-1265-4289-BADE-62B3B366F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65165FB-7E7B-4DC8-9423-A8AC292207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E65165FB-7E7B-4DC8-9423-A8AC292207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E65165FB-7E7B-4DC8-9423-A8AC292207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BE3614E-8595-4CC8-89AF-89E2367B0B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3BE3614E-8595-4CC8-89AF-89E2367B0B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3BE3614E-8595-4CC8-89AF-89E2367B0B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EDDA85E-86AC-42C9-84CF-36A1CE58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6EDDA85E-86AC-42C9-84CF-36A1CE58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6EDDA85E-86AC-42C9-84CF-36A1CE58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Psychological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Serves to identify a variety of traits for: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Personality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C000"/>
                </a:solidFill>
              </a:rPr>
              <a:t>Occupation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E959CA"/>
                </a:solidFill>
              </a:rPr>
              <a:t>Education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B2121"/>
                </a:solidFill>
              </a:rPr>
              <a:t>Disabilities</a:t>
            </a:r>
            <a:r>
              <a:rPr lang="en-US" dirty="0" smtClean="0"/>
              <a:t>, and so on.</a:t>
            </a:r>
          </a:p>
          <a:p>
            <a:pPr lvl="2"/>
            <a:endParaRPr lang="en-US" dirty="0"/>
          </a:p>
          <a:p>
            <a:r>
              <a:rPr lang="en-US" dirty="0" smtClean="0"/>
              <a:t>Higher Education</a:t>
            </a:r>
          </a:p>
          <a:p>
            <a:pPr lvl="1"/>
            <a:r>
              <a:rPr lang="en-US" dirty="0" smtClean="0">
                <a:solidFill>
                  <a:srgbClr val="FB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LSAT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MCAT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PRAXIS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 Uses:	</a:t>
            </a:r>
          </a:p>
          <a:p>
            <a:pPr lvl="1"/>
            <a:r>
              <a:rPr lang="en-US" dirty="0" smtClean="0"/>
              <a:t>Behavior-Rating Scales</a:t>
            </a:r>
          </a:p>
          <a:p>
            <a:pPr lvl="2"/>
            <a:r>
              <a:rPr lang="en-US" dirty="0" smtClean="0"/>
              <a:t>Used to measure behavior in such places as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classroom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hospitals</a:t>
            </a:r>
          </a:p>
          <a:p>
            <a:pPr lvl="1"/>
            <a:r>
              <a:rPr lang="en-US" dirty="0" smtClean="0"/>
              <a:t>Self-Reports</a:t>
            </a:r>
          </a:p>
          <a:p>
            <a:pPr lvl="2"/>
            <a:r>
              <a:rPr lang="en-US" dirty="0" smtClean="0"/>
              <a:t>Reports done by individuals on their </a:t>
            </a:r>
            <a:r>
              <a:rPr lang="en-US" dirty="0" smtClean="0">
                <a:solidFill>
                  <a:srgbClr val="FFC000"/>
                </a:solidFill>
              </a:rPr>
              <a:t>feelings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E959CA"/>
                </a:solidFill>
              </a:rPr>
              <a:t>attitude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4DE1E1"/>
                </a:solidFill>
              </a:rPr>
              <a:t>behavior</a:t>
            </a:r>
            <a:endParaRPr lang="en-US" dirty="0">
              <a:solidFill>
                <a:srgbClr val="4DE1E1"/>
              </a:solidFill>
            </a:endParaRPr>
          </a:p>
          <a:p>
            <a:pPr lvl="1"/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506014"/>
            <a:ext cx="13232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6000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2002 NCLB</a:t>
            </a:r>
          </a:p>
          <a:p>
            <a:pPr lvl="1"/>
            <a:r>
              <a:rPr lang="en-US" dirty="0" smtClean="0"/>
              <a:t>A reauthorization of the original </a:t>
            </a:r>
            <a:r>
              <a:rPr lang="en-US" dirty="0" smtClean="0">
                <a:solidFill>
                  <a:srgbClr val="4DE1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Elementary and Secondary Education Act </a:t>
            </a:r>
            <a:r>
              <a:rPr lang="en-US" dirty="0" smtClean="0">
                <a:solidFill>
                  <a:srgbClr val="E959C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(ESEA) </a:t>
            </a:r>
            <a:r>
              <a:rPr lang="en-US" dirty="0" smtClean="0"/>
              <a:t>of 1964</a:t>
            </a:r>
          </a:p>
          <a:p>
            <a:pPr lvl="3"/>
            <a:r>
              <a:rPr lang="en-US" dirty="0" smtClean="0"/>
              <a:t>Accountability for K – 12</a:t>
            </a:r>
          </a:p>
          <a:p>
            <a:pPr lvl="3"/>
            <a:r>
              <a:rPr lang="en-US" dirty="0" smtClean="0"/>
              <a:t>AYP</a:t>
            </a:r>
          </a:p>
          <a:p>
            <a:pPr lvl="3"/>
            <a:endParaRPr lang="en-US" dirty="0"/>
          </a:p>
          <a:p>
            <a:pPr lvl="1"/>
            <a:r>
              <a:rPr lang="en-US" dirty="0" smtClean="0"/>
              <a:t>Standardized Testing</a:t>
            </a:r>
          </a:p>
          <a:p>
            <a:pPr lvl="2"/>
            <a:r>
              <a:rPr lang="en-US" dirty="0" smtClean="0"/>
              <a:t>One administered and score the same way each time.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PSSA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PSAT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F0"/>
                </a:solidFill>
              </a:rPr>
              <a:t>SAT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C000"/>
                </a:solidFill>
              </a:rPr>
              <a:t>Terra Nova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CAT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362200"/>
            <a:ext cx="314325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6787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Reliability, Validity, and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are assessments reliable?</a:t>
            </a:r>
          </a:p>
          <a:p>
            <a:pPr lvl="2"/>
            <a:r>
              <a:rPr lang="en-US" dirty="0" smtClean="0"/>
              <a:t>Refers to the </a:t>
            </a:r>
            <a:r>
              <a:rPr lang="en-US" dirty="0" smtClean="0">
                <a:solidFill>
                  <a:srgbClr val="E959CA"/>
                </a:solidFill>
              </a:rPr>
              <a:t>consistency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B0F0"/>
                </a:solidFill>
              </a:rPr>
              <a:t>stability</a:t>
            </a:r>
            <a:r>
              <a:rPr lang="en-US" dirty="0" smtClean="0"/>
              <a:t> of student’s test scores</a:t>
            </a:r>
          </a:p>
          <a:p>
            <a:pPr lvl="2"/>
            <a:endParaRPr lang="en-US" dirty="0"/>
          </a:p>
          <a:p>
            <a:r>
              <a:rPr lang="en-US" dirty="0" smtClean="0"/>
              <a:t>How are assessments valid?</a:t>
            </a:r>
          </a:p>
          <a:p>
            <a:pPr lvl="2"/>
            <a:r>
              <a:rPr lang="en-US" dirty="0" smtClean="0"/>
              <a:t>The assessment is measuring what it is 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supposed to </a:t>
            </a:r>
            <a:r>
              <a:rPr lang="en-US" dirty="0" smtClean="0"/>
              <a:t>measure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For Example: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test on plate tectonics will not have a question on the American Revolution!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Norms</a:t>
            </a:r>
          </a:p>
          <a:p>
            <a:pPr algn="ctr"/>
            <a:endParaRPr lang="en-US" dirty="0"/>
          </a:p>
          <a:p>
            <a:pPr lvl="2" algn="ctr"/>
            <a:r>
              <a:rPr lang="en-US" dirty="0" smtClean="0"/>
              <a:t>Represent average scores of a sampling of students selected for testing according to factors such as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sex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chemeClr val="accent6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socioeconomic status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938588"/>
            <a:ext cx="4021163" cy="291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2037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your own test!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In groups of 2, create your own test!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Base it off of the information in this chapter!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Make sure it is reliable, valid, and standard!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Groups will test each other!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Minimum of 10 questions!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50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Continue working on Presentations for Goal Sheets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 still need Motivational Posters </a:t>
            </a:r>
          </a:p>
          <a:p>
            <a:pPr algn="ctr"/>
            <a:r>
              <a:rPr lang="en-US" dirty="0" smtClean="0"/>
              <a:t>YOU KNOW WHO YOU ARE!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Check Wiki for updates!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76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866</TotalTime>
  <Words>297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Do Now</vt:lpstr>
      <vt:lpstr>Psychological Tests</vt:lpstr>
      <vt:lpstr>What are Psych Tests?</vt:lpstr>
      <vt:lpstr>Using Psychological Tests</vt:lpstr>
      <vt:lpstr>Standardization</vt:lpstr>
      <vt:lpstr>Reliability, Validity, and Norms</vt:lpstr>
      <vt:lpstr>Create your own test!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Psychological Tests</dc:title>
  <dc:creator>Michael</dc:creator>
  <cp:lastModifiedBy>Mike</cp:lastModifiedBy>
  <cp:revision>9</cp:revision>
  <dcterms:created xsi:type="dcterms:W3CDTF">2011-03-29T01:56:44Z</dcterms:created>
  <dcterms:modified xsi:type="dcterms:W3CDTF">2011-03-22T13:46:31Z</dcterms:modified>
</cp:coreProperties>
</file>